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19" r:id="rId4"/>
    <p:sldId id="411" r:id="rId5"/>
    <p:sldId id="428" r:id="rId6"/>
    <p:sldId id="347" r:id="rId7"/>
    <p:sldId id="429" r:id="rId8"/>
    <p:sldId id="430" r:id="rId9"/>
    <p:sldId id="439" r:id="rId10"/>
    <p:sldId id="432" r:id="rId11"/>
    <p:sldId id="442" r:id="rId12"/>
    <p:sldId id="433" r:id="rId13"/>
    <p:sldId id="440" r:id="rId14"/>
    <p:sldId id="431" r:id="rId15"/>
    <p:sldId id="261" r:id="rId16"/>
    <p:sldId id="336" r:id="rId17"/>
    <p:sldId id="399" r:id="rId18"/>
    <p:sldId id="438" r:id="rId19"/>
    <p:sldId id="436" r:id="rId20"/>
    <p:sldId id="437" r:id="rId21"/>
    <p:sldId id="441" r:id="rId22"/>
    <p:sldId id="424" r:id="rId23"/>
    <p:sldId id="435" r:id="rId24"/>
    <p:sldId id="434" r:id="rId25"/>
    <p:sldId id="420" r:id="rId26"/>
    <p:sldId id="419" r:id="rId27"/>
    <p:sldId id="427" r:id="rId28"/>
    <p:sldId id="443" r:id="rId29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8"/>
    <a:srgbClr val="000099"/>
    <a:srgbClr val="33CCFF"/>
    <a:srgbClr val="00FF00"/>
    <a:srgbClr val="FFFF66"/>
    <a:srgbClr val="99FF66"/>
    <a:srgbClr val="FF0000"/>
    <a:srgbClr val="FF9933"/>
    <a:srgbClr val="CC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9" autoAdjust="0"/>
    <p:restoredTop sz="94615" autoAdjust="0"/>
  </p:normalViewPr>
  <p:slideViewPr>
    <p:cSldViewPr>
      <p:cViewPr varScale="1">
        <p:scale>
          <a:sx n="78" d="100"/>
          <a:sy n="78" d="100"/>
        </p:scale>
        <p:origin x="163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A19E3E-A723-418E-90E2-844E3E99622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F505053-2772-4914-8D46-36CE96C28ABE}">
      <dgm:prSet phldrT="[Testo]" custT="1"/>
      <dgm:spPr>
        <a:solidFill>
          <a:srgbClr val="00B0F0"/>
        </a:solidFill>
        <a:ln>
          <a:solidFill>
            <a:srgbClr val="FF3300"/>
          </a:solidFill>
        </a:ln>
      </dgm:spPr>
      <dgm:t>
        <a:bodyPr/>
        <a:lstStyle/>
        <a:p>
          <a:r>
            <a:rPr lang="it-IT" sz="2400" b="1" dirty="0">
              <a:solidFill>
                <a:schemeClr val="tx1"/>
              </a:solidFill>
            </a:rPr>
            <a:t>Direttore tecnico </a:t>
          </a:r>
        </a:p>
        <a:p>
          <a:r>
            <a:rPr lang="it-IT" sz="2400" b="1" dirty="0">
              <a:solidFill>
                <a:schemeClr val="tx1"/>
              </a:solidFill>
            </a:rPr>
            <a:t>Gianni Mazza</a:t>
          </a:r>
        </a:p>
      </dgm:t>
    </dgm:pt>
    <dgm:pt modelId="{036DB449-E4EC-4BD3-8A60-84E70924794F}" type="parTrans" cxnId="{C1A9D9D1-97A7-4DF3-BFBE-5E9B9DF9F2B4}">
      <dgm:prSet/>
      <dgm:spPr/>
      <dgm:t>
        <a:bodyPr/>
        <a:lstStyle/>
        <a:p>
          <a:endParaRPr lang="it-IT"/>
        </a:p>
      </dgm:t>
    </dgm:pt>
    <dgm:pt modelId="{4EFFFBF8-A126-499A-B1C9-877B644AE729}" type="sibTrans" cxnId="{C1A9D9D1-97A7-4DF3-BFBE-5E9B9DF9F2B4}">
      <dgm:prSet/>
      <dgm:spPr/>
      <dgm:t>
        <a:bodyPr/>
        <a:lstStyle/>
        <a:p>
          <a:endParaRPr lang="it-IT"/>
        </a:p>
      </dgm:t>
    </dgm:pt>
    <dgm:pt modelId="{C57DC0AB-1B04-45BE-83DE-59B22ACC2C64}">
      <dgm:prSet phldrT="[Testo]" custT="1"/>
      <dgm:spPr>
        <a:solidFill>
          <a:srgbClr val="FFFF66"/>
        </a:solidFill>
        <a:ln>
          <a:solidFill>
            <a:srgbClr val="00FF00"/>
          </a:solidFill>
        </a:ln>
      </dgm:spPr>
      <dgm:t>
        <a:bodyPr/>
        <a:lstStyle/>
        <a:p>
          <a:r>
            <a:rPr lang="it-IT" sz="1800" b="1" dirty="0">
              <a:solidFill>
                <a:schemeClr val="tx1"/>
              </a:solidFill>
            </a:rPr>
            <a:t>Allenatori Cas</a:t>
          </a:r>
        </a:p>
      </dgm:t>
    </dgm:pt>
    <dgm:pt modelId="{1E9AD20C-CCC0-4849-850C-F8EE5E8FDA7D}" type="parTrans" cxnId="{778B5984-68DA-44A7-A815-BA7F46EB9991}">
      <dgm:prSet/>
      <dgm:spPr/>
      <dgm:t>
        <a:bodyPr/>
        <a:lstStyle/>
        <a:p>
          <a:endParaRPr lang="it-IT"/>
        </a:p>
      </dgm:t>
    </dgm:pt>
    <dgm:pt modelId="{4F7DEE94-E62E-45D7-A7FC-890AD23E4740}" type="sibTrans" cxnId="{778B5984-68DA-44A7-A815-BA7F46EB9991}">
      <dgm:prSet/>
      <dgm:spPr/>
      <dgm:t>
        <a:bodyPr/>
        <a:lstStyle/>
        <a:p>
          <a:endParaRPr lang="it-IT"/>
        </a:p>
      </dgm:t>
    </dgm:pt>
    <dgm:pt modelId="{329504EC-BFB5-4308-9606-58E07D310DA8}">
      <dgm:prSet phldrT="[Testo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it-IT" sz="2000" b="1" dirty="0">
              <a:solidFill>
                <a:schemeClr val="tx1"/>
              </a:solidFill>
            </a:rPr>
            <a:t>Allenatori Allievi / Cadetti / Ragazzi</a:t>
          </a:r>
        </a:p>
      </dgm:t>
    </dgm:pt>
    <dgm:pt modelId="{27AA2E05-52AE-4CA9-85E5-48BD80BE16CE}" type="parTrans" cxnId="{8684E6A8-EEA2-4E80-BE03-58A5C9A29F4B}">
      <dgm:prSet/>
      <dgm:spPr/>
      <dgm:t>
        <a:bodyPr/>
        <a:lstStyle/>
        <a:p>
          <a:endParaRPr lang="it-IT"/>
        </a:p>
      </dgm:t>
    </dgm:pt>
    <dgm:pt modelId="{878FEFD2-9381-4EAC-A783-59C6BB88A93A}" type="sibTrans" cxnId="{8684E6A8-EEA2-4E80-BE03-58A5C9A29F4B}">
      <dgm:prSet/>
      <dgm:spPr/>
      <dgm:t>
        <a:bodyPr/>
        <a:lstStyle/>
        <a:p>
          <a:endParaRPr lang="it-IT"/>
        </a:p>
      </dgm:t>
    </dgm:pt>
    <dgm:pt modelId="{A8EF4EF9-522D-4B52-A8A7-EABBE93F169C}">
      <dgm:prSet phldrT="[Testo]" custT="1"/>
      <dgm:spPr>
        <a:solidFill>
          <a:srgbClr val="99FF66"/>
        </a:solidFill>
      </dgm:spPr>
      <dgm:t>
        <a:bodyPr/>
        <a:lstStyle/>
        <a:p>
          <a:r>
            <a:rPr lang="it-IT" sz="1800" dirty="0">
              <a:solidFill>
                <a:schemeClr val="tx1"/>
              </a:solidFill>
            </a:rPr>
            <a:t>Sara Gigliotti –Silvia Pellepich – Alessandro Masi – Alessia Vezina – Francesca Rosa - Arianna Ferraro –Laura Careddu</a:t>
          </a:r>
        </a:p>
      </dgm:t>
    </dgm:pt>
    <dgm:pt modelId="{9B4DAEE1-BA1B-44B2-80F5-1FF593084AF2}" type="parTrans" cxnId="{DB7E3FAA-DBD5-47B1-AB18-1826512A040E}">
      <dgm:prSet/>
      <dgm:spPr/>
      <dgm:t>
        <a:bodyPr/>
        <a:lstStyle/>
        <a:p>
          <a:endParaRPr lang="it-IT"/>
        </a:p>
      </dgm:t>
    </dgm:pt>
    <dgm:pt modelId="{840B5765-547B-43FB-B030-938A882F03BE}" type="sibTrans" cxnId="{DB7E3FAA-DBD5-47B1-AB18-1826512A040E}">
      <dgm:prSet/>
      <dgm:spPr/>
      <dgm:t>
        <a:bodyPr/>
        <a:lstStyle/>
        <a:p>
          <a:endParaRPr lang="it-IT"/>
        </a:p>
      </dgm:t>
    </dgm:pt>
    <dgm:pt modelId="{737F61DD-0A60-4142-AA51-62D175B87928}">
      <dgm:prSet phldrT="[Testo]" custT="1"/>
      <dgm:spPr>
        <a:solidFill>
          <a:srgbClr val="FF9933"/>
        </a:solidFill>
      </dgm:spPr>
      <dgm:t>
        <a:bodyPr/>
        <a:lstStyle/>
        <a:p>
          <a:pPr algn="ctr"/>
          <a:r>
            <a:rPr lang="it-IT" sz="2000" dirty="0">
              <a:solidFill>
                <a:schemeClr val="tx1"/>
              </a:solidFill>
            </a:rPr>
            <a:t>Mirko Lucafò – Tiziana Parodi – Danilo Minervini - Mauro Rivabella – Sauro Ivani – Riccardo Mangini – Giorgio Schiavone –  Ambra Priarone – Marco Curcio – Marco Barbieri – Stefano Bolognesi – Gianni Mazza – Giorgio Torrielli</a:t>
          </a:r>
        </a:p>
      </dgm:t>
    </dgm:pt>
    <dgm:pt modelId="{FCBE9DE0-2792-410A-B64D-CCF4B358A423}" type="parTrans" cxnId="{01E4C17D-B40C-4B0F-85CE-C9AD670D2CB3}">
      <dgm:prSet/>
      <dgm:spPr/>
      <dgm:t>
        <a:bodyPr/>
        <a:lstStyle/>
        <a:p>
          <a:endParaRPr lang="it-IT"/>
        </a:p>
      </dgm:t>
    </dgm:pt>
    <dgm:pt modelId="{7DC5A08E-060D-4F82-AB04-45B28FCE676E}" type="sibTrans" cxnId="{01E4C17D-B40C-4B0F-85CE-C9AD670D2CB3}">
      <dgm:prSet/>
      <dgm:spPr/>
      <dgm:t>
        <a:bodyPr/>
        <a:lstStyle/>
        <a:p>
          <a:endParaRPr lang="it-IT"/>
        </a:p>
      </dgm:t>
    </dgm:pt>
    <dgm:pt modelId="{D0F87E0D-5539-4232-8572-1F5C2E5CE21A}">
      <dgm:prSet phldrT="[Tes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it-IT" sz="2400" b="1" dirty="0">
              <a:solidFill>
                <a:schemeClr val="tx1"/>
              </a:solidFill>
            </a:rPr>
            <a:t>Responsabile settore agonistico Giorgio Torrielli</a:t>
          </a:r>
        </a:p>
      </dgm:t>
    </dgm:pt>
    <dgm:pt modelId="{D388320D-27F3-464D-BC8D-1E2CB73B1AC1}" type="parTrans" cxnId="{F732A386-0CA4-4E7F-850E-226B3D3FA643}">
      <dgm:prSet/>
      <dgm:spPr/>
      <dgm:t>
        <a:bodyPr/>
        <a:lstStyle/>
        <a:p>
          <a:endParaRPr lang="it-IT"/>
        </a:p>
      </dgm:t>
    </dgm:pt>
    <dgm:pt modelId="{2C3AB88A-E6A9-4AF3-A70E-0A6BBE4A83CA}" type="sibTrans" cxnId="{F732A386-0CA4-4E7F-850E-226B3D3FA643}">
      <dgm:prSet/>
      <dgm:spPr/>
      <dgm:t>
        <a:bodyPr/>
        <a:lstStyle/>
        <a:p>
          <a:endParaRPr lang="it-IT"/>
        </a:p>
      </dgm:t>
    </dgm:pt>
    <dgm:pt modelId="{2400988B-1B1F-4458-B284-85E8ECA36839}" type="pres">
      <dgm:prSet presAssocID="{56A19E3E-A723-418E-90E2-844E3E996221}" presName="Name0" presStyleCnt="0">
        <dgm:presLayoutVars>
          <dgm:dir/>
          <dgm:resizeHandles val="exact"/>
        </dgm:presLayoutVars>
      </dgm:prSet>
      <dgm:spPr/>
    </dgm:pt>
    <dgm:pt modelId="{8F0C7CFB-42BF-42E4-BB2C-34A5C504A13F}" type="pres">
      <dgm:prSet presAssocID="{56A19E3E-A723-418E-90E2-844E3E996221}" presName="cycle" presStyleCnt="0"/>
      <dgm:spPr/>
    </dgm:pt>
    <dgm:pt modelId="{C19F20EE-AADE-4901-9C9E-1BFAF25560A3}" type="pres">
      <dgm:prSet presAssocID="{0F505053-2772-4914-8D46-36CE96C28ABE}" presName="nodeFirstNode" presStyleLbl="node1" presStyleIdx="0" presStyleCnt="6" custScaleX="175247" custScaleY="129668" custRadScaleRad="119357" custRadScaleInc="69432">
        <dgm:presLayoutVars>
          <dgm:bulletEnabled val="1"/>
        </dgm:presLayoutVars>
      </dgm:prSet>
      <dgm:spPr/>
    </dgm:pt>
    <dgm:pt modelId="{6D755953-EACB-4196-8123-98A2A93A8843}" type="pres">
      <dgm:prSet presAssocID="{4EFFFBF8-A126-499A-B1C9-877B644AE729}" presName="sibTransFirstNode" presStyleLbl="bgShp" presStyleIdx="0" presStyleCnt="1" custScaleX="161602" custScaleY="107810" custLinFactNeighborX="-45696" custLinFactNeighborY="2863"/>
      <dgm:spPr>
        <a:prstGeom prst="roundRect">
          <a:avLst/>
        </a:prstGeom>
      </dgm:spPr>
    </dgm:pt>
    <dgm:pt modelId="{9866898F-73A7-42DF-B004-76B8640A056E}" type="pres">
      <dgm:prSet presAssocID="{D0F87E0D-5539-4232-8572-1F5C2E5CE21A}" presName="nodeFollowingNodes" presStyleLbl="node1" presStyleIdx="1" presStyleCnt="6" custScaleX="223237" custScaleY="143887" custRadScaleRad="156331" custRadScaleInc="-217291">
        <dgm:presLayoutVars>
          <dgm:bulletEnabled val="1"/>
        </dgm:presLayoutVars>
      </dgm:prSet>
      <dgm:spPr/>
    </dgm:pt>
    <dgm:pt modelId="{0C6A69E1-1FE2-45C3-A875-AA69852E36AB}" type="pres">
      <dgm:prSet presAssocID="{C57DC0AB-1B04-45BE-83DE-59B22ACC2C64}" presName="nodeFollowingNodes" presStyleLbl="node1" presStyleIdx="2" presStyleCnt="6" custScaleX="100591" custScaleY="46183" custRadScaleRad="77015" custRadScaleInc="199403">
        <dgm:presLayoutVars>
          <dgm:bulletEnabled val="1"/>
        </dgm:presLayoutVars>
      </dgm:prSet>
      <dgm:spPr/>
    </dgm:pt>
    <dgm:pt modelId="{D25CA919-8368-477C-A9AE-3F023E26B87C}" type="pres">
      <dgm:prSet presAssocID="{329504EC-BFB5-4308-9606-58E07D310DA8}" presName="nodeFollowingNodes" presStyleLbl="node1" presStyleIdx="3" presStyleCnt="6" custScaleX="223198" custScaleY="42238" custRadScaleRad="62225" custRadScaleInc="277649">
        <dgm:presLayoutVars>
          <dgm:bulletEnabled val="1"/>
        </dgm:presLayoutVars>
      </dgm:prSet>
      <dgm:spPr/>
    </dgm:pt>
    <dgm:pt modelId="{86CD688A-30CD-457B-81D2-7ED6A1BF9D2F}" type="pres">
      <dgm:prSet presAssocID="{A8EF4EF9-522D-4B52-A8A7-EABBE93F169C}" presName="nodeFollowingNodes" presStyleLbl="node1" presStyleIdx="4" presStyleCnt="6" custScaleX="340499" custScaleY="81154" custRadScaleRad="108438" custRadScaleInc="-65144">
        <dgm:presLayoutVars>
          <dgm:bulletEnabled val="1"/>
        </dgm:presLayoutVars>
      </dgm:prSet>
      <dgm:spPr/>
    </dgm:pt>
    <dgm:pt modelId="{2EB09C83-1FE3-42B2-80F1-A23E2A3B26F2}" type="pres">
      <dgm:prSet presAssocID="{737F61DD-0A60-4142-AA51-62D175B87928}" presName="nodeFollowingNodes" presStyleLbl="node1" presStyleIdx="5" presStyleCnt="6" custScaleX="390069" custScaleY="154439" custRadScaleRad="41164" custRadScaleInc="-63651">
        <dgm:presLayoutVars>
          <dgm:bulletEnabled val="1"/>
        </dgm:presLayoutVars>
      </dgm:prSet>
      <dgm:spPr/>
    </dgm:pt>
  </dgm:ptLst>
  <dgm:cxnLst>
    <dgm:cxn modelId="{7234C62A-D8EC-48CD-A4F1-E716A36E324A}" type="presOf" srcId="{737F61DD-0A60-4142-AA51-62D175B87928}" destId="{2EB09C83-1FE3-42B2-80F1-A23E2A3B26F2}" srcOrd="0" destOrd="0" presId="urn:microsoft.com/office/officeart/2005/8/layout/cycle3"/>
    <dgm:cxn modelId="{CC131535-41A0-4357-8B5E-4C5C7FFE1709}" type="presOf" srcId="{C57DC0AB-1B04-45BE-83DE-59B22ACC2C64}" destId="{0C6A69E1-1FE2-45C3-A875-AA69852E36AB}" srcOrd="0" destOrd="0" presId="urn:microsoft.com/office/officeart/2005/8/layout/cycle3"/>
    <dgm:cxn modelId="{5341236E-4A44-4E22-9623-BBBCE37FFDEA}" type="presOf" srcId="{56A19E3E-A723-418E-90E2-844E3E996221}" destId="{2400988B-1B1F-4458-B284-85E8ECA36839}" srcOrd="0" destOrd="0" presId="urn:microsoft.com/office/officeart/2005/8/layout/cycle3"/>
    <dgm:cxn modelId="{01E4C17D-B40C-4B0F-85CE-C9AD670D2CB3}" srcId="{56A19E3E-A723-418E-90E2-844E3E996221}" destId="{737F61DD-0A60-4142-AA51-62D175B87928}" srcOrd="5" destOrd="0" parTransId="{FCBE9DE0-2792-410A-B64D-CCF4B358A423}" sibTransId="{7DC5A08E-060D-4F82-AB04-45B28FCE676E}"/>
    <dgm:cxn modelId="{B2841382-845A-4A56-92A5-17916DEC3187}" type="presOf" srcId="{329504EC-BFB5-4308-9606-58E07D310DA8}" destId="{D25CA919-8368-477C-A9AE-3F023E26B87C}" srcOrd="0" destOrd="0" presId="urn:microsoft.com/office/officeart/2005/8/layout/cycle3"/>
    <dgm:cxn modelId="{778B5984-68DA-44A7-A815-BA7F46EB9991}" srcId="{56A19E3E-A723-418E-90E2-844E3E996221}" destId="{C57DC0AB-1B04-45BE-83DE-59B22ACC2C64}" srcOrd="2" destOrd="0" parTransId="{1E9AD20C-CCC0-4849-850C-F8EE5E8FDA7D}" sibTransId="{4F7DEE94-E62E-45D7-A7FC-890AD23E4740}"/>
    <dgm:cxn modelId="{88738E86-2C8A-489A-A79A-A969F5A38A30}" type="presOf" srcId="{0F505053-2772-4914-8D46-36CE96C28ABE}" destId="{C19F20EE-AADE-4901-9C9E-1BFAF25560A3}" srcOrd="0" destOrd="0" presId="urn:microsoft.com/office/officeart/2005/8/layout/cycle3"/>
    <dgm:cxn modelId="{F732A386-0CA4-4E7F-850E-226B3D3FA643}" srcId="{56A19E3E-A723-418E-90E2-844E3E996221}" destId="{D0F87E0D-5539-4232-8572-1F5C2E5CE21A}" srcOrd="1" destOrd="0" parTransId="{D388320D-27F3-464D-BC8D-1E2CB73B1AC1}" sibTransId="{2C3AB88A-E6A9-4AF3-A70E-0A6BBE4A83CA}"/>
    <dgm:cxn modelId="{8684E6A8-EEA2-4E80-BE03-58A5C9A29F4B}" srcId="{56A19E3E-A723-418E-90E2-844E3E996221}" destId="{329504EC-BFB5-4308-9606-58E07D310DA8}" srcOrd="3" destOrd="0" parTransId="{27AA2E05-52AE-4CA9-85E5-48BD80BE16CE}" sibTransId="{878FEFD2-9381-4EAC-A783-59C6BB88A93A}"/>
    <dgm:cxn modelId="{DB7E3FAA-DBD5-47B1-AB18-1826512A040E}" srcId="{56A19E3E-A723-418E-90E2-844E3E996221}" destId="{A8EF4EF9-522D-4B52-A8A7-EABBE93F169C}" srcOrd="4" destOrd="0" parTransId="{9B4DAEE1-BA1B-44B2-80F5-1FF593084AF2}" sibTransId="{840B5765-547B-43FB-B030-938A882F03BE}"/>
    <dgm:cxn modelId="{0738D3B5-0274-4587-9866-D57683927B67}" type="presOf" srcId="{4EFFFBF8-A126-499A-B1C9-877B644AE729}" destId="{6D755953-EACB-4196-8123-98A2A93A8843}" srcOrd="0" destOrd="0" presId="urn:microsoft.com/office/officeart/2005/8/layout/cycle3"/>
    <dgm:cxn modelId="{01D360C2-5860-4D2E-9F68-9A3908E44E01}" type="presOf" srcId="{A8EF4EF9-522D-4B52-A8A7-EABBE93F169C}" destId="{86CD688A-30CD-457B-81D2-7ED6A1BF9D2F}" srcOrd="0" destOrd="0" presId="urn:microsoft.com/office/officeart/2005/8/layout/cycle3"/>
    <dgm:cxn modelId="{C1A9D9D1-97A7-4DF3-BFBE-5E9B9DF9F2B4}" srcId="{56A19E3E-A723-418E-90E2-844E3E996221}" destId="{0F505053-2772-4914-8D46-36CE96C28ABE}" srcOrd="0" destOrd="0" parTransId="{036DB449-E4EC-4BD3-8A60-84E70924794F}" sibTransId="{4EFFFBF8-A126-499A-B1C9-877B644AE729}"/>
    <dgm:cxn modelId="{7801F4E8-EE78-4B40-BF64-AFF8363FED27}" type="presOf" srcId="{D0F87E0D-5539-4232-8572-1F5C2E5CE21A}" destId="{9866898F-73A7-42DF-B004-76B8640A056E}" srcOrd="0" destOrd="0" presId="urn:microsoft.com/office/officeart/2005/8/layout/cycle3"/>
    <dgm:cxn modelId="{F6468082-C77E-4302-928F-50359068345C}" type="presParOf" srcId="{2400988B-1B1F-4458-B284-85E8ECA36839}" destId="{8F0C7CFB-42BF-42E4-BB2C-34A5C504A13F}" srcOrd="0" destOrd="0" presId="urn:microsoft.com/office/officeart/2005/8/layout/cycle3"/>
    <dgm:cxn modelId="{BF87244E-AEC6-4DF7-B5EC-6214D0E24BF3}" type="presParOf" srcId="{8F0C7CFB-42BF-42E4-BB2C-34A5C504A13F}" destId="{C19F20EE-AADE-4901-9C9E-1BFAF25560A3}" srcOrd="0" destOrd="0" presId="urn:microsoft.com/office/officeart/2005/8/layout/cycle3"/>
    <dgm:cxn modelId="{04E0A494-240B-4679-9C02-B529776E5C09}" type="presParOf" srcId="{8F0C7CFB-42BF-42E4-BB2C-34A5C504A13F}" destId="{6D755953-EACB-4196-8123-98A2A93A8843}" srcOrd="1" destOrd="0" presId="urn:microsoft.com/office/officeart/2005/8/layout/cycle3"/>
    <dgm:cxn modelId="{DF71C75C-6873-44DA-B1D3-59246D1773CD}" type="presParOf" srcId="{8F0C7CFB-42BF-42E4-BB2C-34A5C504A13F}" destId="{9866898F-73A7-42DF-B004-76B8640A056E}" srcOrd="2" destOrd="0" presId="urn:microsoft.com/office/officeart/2005/8/layout/cycle3"/>
    <dgm:cxn modelId="{185BE179-4B9D-407A-8E0B-E671B5ADA0FB}" type="presParOf" srcId="{8F0C7CFB-42BF-42E4-BB2C-34A5C504A13F}" destId="{0C6A69E1-1FE2-45C3-A875-AA69852E36AB}" srcOrd="3" destOrd="0" presId="urn:microsoft.com/office/officeart/2005/8/layout/cycle3"/>
    <dgm:cxn modelId="{812514FF-F80A-4568-B064-AF77680A78D3}" type="presParOf" srcId="{8F0C7CFB-42BF-42E4-BB2C-34A5C504A13F}" destId="{D25CA919-8368-477C-A9AE-3F023E26B87C}" srcOrd="4" destOrd="0" presId="urn:microsoft.com/office/officeart/2005/8/layout/cycle3"/>
    <dgm:cxn modelId="{BF9ABE65-ED88-4DAE-A77C-5CE457C98F63}" type="presParOf" srcId="{8F0C7CFB-42BF-42E4-BB2C-34A5C504A13F}" destId="{86CD688A-30CD-457B-81D2-7ED6A1BF9D2F}" srcOrd="5" destOrd="0" presId="urn:microsoft.com/office/officeart/2005/8/layout/cycle3"/>
    <dgm:cxn modelId="{B0747D70-B2CD-4A35-A214-6636DAA16016}" type="presParOf" srcId="{8F0C7CFB-42BF-42E4-BB2C-34A5C504A13F}" destId="{2EB09C83-1FE3-42B2-80F1-A23E2A3B26F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55953-EACB-4196-8123-98A2A93A8843}">
      <dsp:nvSpPr>
        <dsp:cNvPr id="0" name=""/>
        <dsp:cNvSpPr/>
      </dsp:nvSpPr>
      <dsp:spPr>
        <a:xfrm>
          <a:off x="-179529" y="-360047"/>
          <a:ext cx="8938954" cy="5963470"/>
        </a:xfrm>
        <a:prstGeom prst="round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F20EE-AADE-4901-9C9E-1BFAF25560A3}">
      <dsp:nvSpPr>
        <dsp:cNvPr id="0" name=""/>
        <dsp:cNvSpPr/>
      </dsp:nvSpPr>
      <dsp:spPr>
        <a:xfrm>
          <a:off x="4968551" y="144010"/>
          <a:ext cx="3698106" cy="136814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rgbClr val="FF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tx1"/>
              </a:solidFill>
            </a:rPr>
            <a:t>Direttore tecnico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tx1"/>
              </a:solidFill>
            </a:rPr>
            <a:t>Gianni Mazza</a:t>
          </a:r>
        </a:p>
      </dsp:txBody>
      <dsp:txXfrm>
        <a:off x="5035338" y="210797"/>
        <a:ext cx="3564532" cy="1234569"/>
      </dsp:txXfrm>
    </dsp:sp>
    <dsp:sp modelId="{9866898F-73A7-42DF-B004-76B8640A056E}">
      <dsp:nvSpPr>
        <dsp:cNvPr id="0" name=""/>
        <dsp:cNvSpPr/>
      </dsp:nvSpPr>
      <dsp:spPr>
        <a:xfrm>
          <a:off x="144029" y="72003"/>
          <a:ext cx="4710803" cy="1518169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tx1"/>
              </a:solidFill>
            </a:rPr>
            <a:t>Responsabile settore agonistico Giorgio Torrielli</a:t>
          </a:r>
        </a:p>
      </dsp:txBody>
      <dsp:txXfrm>
        <a:off x="218140" y="146114"/>
        <a:ext cx="4562581" cy="1369947"/>
      </dsp:txXfrm>
    </dsp:sp>
    <dsp:sp modelId="{0C6A69E1-1FE2-45C3-A875-AA69852E36AB}">
      <dsp:nvSpPr>
        <dsp:cNvPr id="0" name=""/>
        <dsp:cNvSpPr/>
      </dsp:nvSpPr>
      <dsp:spPr>
        <a:xfrm>
          <a:off x="3024335" y="4032441"/>
          <a:ext cx="2122696" cy="487282"/>
        </a:xfrm>
        <a:prstGeom prst="roundRect">
          <a:avLst/>
        </a:prstGeom>
        <a:solidFill>
          <a:srgbClr val="FFFF66"/>
        </a:solidFill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tx1"/>
              </a:solidFill>
            </a:rPr>
            <a:t>Allenatori Cas</a:t>
          </a:r>
        </a:p>
      </dsp:txBody>
      <dsp:txXfrm>
        <a:off x="3048122" y="4056228"/>
        <a:ext cx="2075122" cy="439708"/>
      </dsp:txXfrm>
    </dsp:sp>
    <dsp:sp modelId="{D25CA919-8368-477C-A9AE-3F023E26B87C}">
      <dsp:nvSpPr>
        <dsp:cNvPr id="0" name=""/>
        <dsp:cNvSpPr/>
      </dsp:nvSpPr>
      <dsp:spPr>
        <a:xfrm>
          <a:off x="2054978" y="1668015"/>
          <a:ext cx="4709980" cy="44565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Allenatori Allievi / Cadetti / Ragazzi</a:t>
          </a:r>
        </a:p>
      </dsp:txBody>
      <dsp:txXfrm>
        <a:off x="2076733" y="1689770"/>
        <a:ext cx="4666470" cy="402148"/>
      </dsp:txXfrm>
    </dsp:sp>
    <dsp:sp modelId="{86CD688A-30CD-457B-81D2-7ED6A1BF9D2F}">
      <dsp:nvSpPr>
        <dsp:cNvPr id="0" name=""/>
        <dsp:cNvSpPr/>
      </dsp:nvSpPr>
      <dsp:spPr>
        <a:xfrm>
          <a:off x="576061" y="4688349"/>
          <a:ext cx="7185295" cy="856266"/>
        </a:xfrm>
        <a:prstGeom prst="round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</a:rPr>
            <a:t>Sara Gigliotti –Silvia Pellepich – Alessandro Masi – Alessia Vezina – Francesca Rosa - Arianna Ferraro –Laura Careddu</a:t>
          </a:r>
        </a:p>
      </dsp:txBody>
      <dsp:txXfrm>
        <a:off x="617860" y="4730148"/>
        <a:ext cx="7101697" cy="772668"/>
      </dsp:txXfrm>
    </dsp:sp>
    <dsp:sp modelId="{2EB09C83-1FE3-42B2-80F1-A23E2A3B26F2}">
      <dsp:nvSpPr>
        <dsp:cNvPr id="0" name=""/>
        <dsp:cNvSpPr/>
      </dsp:nvSpPr>
      <dsp:spPr>
        <a:xfrm>
          <a:off x="216028" y="2232250"/>
          <a:ext cx="8231334" cy="1629505"/>
        </a:xfrm>
        <a:prstGeom prst="roundRect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</a:rPr>
            <a:t>Mirko Lucafò – Tiziana Parodi – Danilo Minervini - Mauro Rivabella – Sauro Ivani – Riccardo Mangini – Giorgio Schiavone –  Ambra Priarone – Marco Curcio – Marco Barbieri – Stefano Bolognesi – Gianni Mazza – Giorgio Torrielli</a:t>
          </a:r>
        </a:p>
      </dsp:txBody>
      <dsp:txXfrm>
        <a:off x="295574" y="2311796"/>
        <a:ext cx="8072242" cy="1470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47E00-9278-4124-BA4A-8969B85BA2AD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DA369-0091-453A-93BA-6CF93463F9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1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17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DA369-0091-453A-93BA-6CF93463F93B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0DABD-670F-472D-8BF7-EB14C7967B89}" type="datetimeFigureOut">
              <a:rPr lang="it-IT" smtClean="0"/>
              <a:pPr/>
              <a:t>19/12/2022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DABD4-8503-4BAF-9804-16603A5EE03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pexels.com/photo/athletics-blue-ground-lanes-332835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www.pexels.com/photo/athletics-blue-ground-lanes-332835/" TargetMode="Externa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pexels.com/photo/athletics-blue-ground-lanes-332835/" TargetMode="Externa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athletics-blue-ground-lanes-33283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13025DB7-FE57-D6CA-79DB-3DC82D5A4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3933056"/>
            <a:ext cx="7772400" cy="1470025"/>
          </a:xfrm>
        </p:spPr>
        <p:txBody>
          <a:bodyPr>
            <a:normAutofit/>
          </a:bodyPr>
          <a:lstStyle/>
          <a:p>
            <a:r>
              <a:rPr lang="it-IT" sz="8000" b="1" dirty="0">
                <a:solidFill>
                  <a:srgbClr val="003398"/>
                </a:solidFill>
              </a:rPr>
              <a:t>STAGIONE 2022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5656" y="1628800"/>
            <a:ext cx="6400800" cy="1752600"/>
          </a:xfrm>
        </p:spPr>
        <p:txBody>
          <a:bodyPr>
            <a:noAutofit/>
          </a:bodyPr>
          <a:lstStyle/>
          <a:p>
            <a:r>
              <a:rPr lang="it-IT" sz="6000" b="1" dirty="0">
                <a:solidFill>
                  <a:srgbClr val="003398"/>
                </a:solidFill>
              </a:rPr>
              <a:t>Atletica Don Bosco Universale</a:t>
            </a:r>
          </a:p>
        </p:txBody>
      </p:sp>
      <p:pic>
        <p:nvPicPr>
          <p:cNvPr id="1026" name="Picture 2" descr="LOGO_tran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2759075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F788216E-F512-F967-B3FD-96FADAF33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390" r="2344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923928" y="116632"/>
            <a:ext cx="5217785" cy="65527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it-IT" sz="4300" b="1" dirty="0">
                <a:solidFill>
                  <a:srgbClr val="003398"/>
                </a:solidFill>
              </a:rPr>
              <a:t>CDS Regionale Cadetti/e (Genova 5 Giugno)  </a:t>
            </a:r>
          </a:p>
          <a:p>
            <a:pPr>
              <a:lnSpc>
                <a:spcPct val="90000"/>
              </a:lnSpc>
              <a:buNone/>
            </a:pPr>
            <a:endParaRPr lang="it-IT" sz="12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600" dirty="0">
                <a:solidFill>
                  <a:srgbClr val="003398"/>
                </a:solidFill>
              </a:rPr>
              <a:t>1°posto negli 80m con 10”68 della nostra velocista Adele Carosio, che stacca il biglietto per partecipare con la rappresentativa Ligure al Trofeo Nazionale a Parma il 19 Giugno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600" dirty="0">
                <a:solidFill>
                  <a:srgbClr val="003398"/>
                </a:solidFill>
              </a:rPr>
              <a:t>4° posto della staffetta 4x100 Cadette con Alice Novellino, Giulia Frixione Giulia, Rebecca Somaschini e Adele Carosio (54”14)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600" dirty="0">
                <a:solidFill>
                  <a:srgbClr val="003398"/>
                </a:solidFill>
              </a:rPr>
              <a:t>5° posto di Athlol Bruzzone in 10”25 sugli 80m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600" dirty="0">
                <a:solidFill>
                  <a:srgbClr val="003398"/>
                </a:solidFill>
              </a:rPr>
              <a:t>3° posto di Leonardo Grilllotti nei 300hs in 48”46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600" dirty="0">
                <a:solidFill>
                  <a:srgbClr val="003398"/>
                </a:solidFill>
              </a:rPr>
              <a:t>2° posto di Lorenzo Schiavone nel salto triplo (mt. 11,08) e convocazione nel lungo con la rappresentativa Ligure al Trofeo Nazionale a Parma il 19 Giugno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600" dirty="0">
                <a:solidFill>
                  <a:srgbClr val="003398"/>
                </a:solidFill>
              </a:rPr>
              <a:t>2° posto di Joel Napoleon nel getto del peso (mt. 10,24)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600" dirty="0">
                <a:solidFill>
                  <a:srgbClr val="003398"/>
                </a:solidFill>
              </a:rPr>
              <a:t>2° posto della staffetta 4x100 Cadetti con Athol Bruzzone, Leonardo Grillotti, Alessio Loi  e Lorenzo Schiavone (49”28)</a:t>
            </a:r>
          </a:p>
          <a:p>
            <a:pPr>
              <a:lnSpc>
                <a:spcPct val="90000"/>
              </a:lnSpc>
              <a:buNone/>
            </a:pPr>
            <a:endParaRPr lang="it-IT" sz="2400" dirty="0"/>
          </a:p>
          <a:p>
            <a:pPr>
              <a:lnSpc>
                <a:spcPct val="90000"/>
              </a:lnSpc>
              <a:buNone/>
            </a:pPr>
            <a:endParaRPr lang="it-IT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F788216E-F512-F967-B3FD-96FADAF33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390" r="2344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1999" y="116632"/>
            <a:ext cx="4320481" cy="655272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it-IT" b="1" dirty="0">
                <a:solidFill>
                  <a:srgbClr val="003398"/>
                </a:solidFill>
              </a:rPr>
              <a:t>Campionato provinciale di Prove Multiple (Cogoleto 16 Giugno)  </a:t>
            </a:r>
          </a:p>
          <a:p>
            <a:pPr>
              <a:lnSpc>
                <a:spcPct val="90000"/>
              </a:lnSpc>
              <a:buNone/>
            </a:pPr>
            <a:endParaRPr lang="it-IT" sz="12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1° Emma Tersigni (60hs 11"04; Alto 1.25; Vortex 21.79; 600 1'57‘’25)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3° squadra classificata con Emma Tersigni e Giorgia Bortolotti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b="1" dirty="0">
                <a:solidFill>
                  <a:srgbClr val="003398"/>
                </a:solidFill>
              </a:rPr>
              <a:t>Campionato regionale Staffette (Genova 12 Giugno)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1° classificati categoria Ragazze nella classifica combinata 3x800 + 4x100</a:t>
            </a:r>
            <a:endParaRPr lang="it-IT" sz="2400" b="1" dirty="0">
              <a:solidFill>
                <a:srgbClr val="003398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2400" b="1" dirty="0">
              <a:solidFill>
                <a:srgbClr val="003398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2400" b="1" dirty="0">
                <a:solidFill>
                  <a:srgbClr val="003398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it-IT" sz="2400" b="1" dirty="0">
              <a:solidFill>
                <a:srgbClr val="003398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2400" dirty="0"/>
          </a:p>
          <a:p>
            <a:pPr>
              <a:lnSpc>
                <a:spcPct val="90000"/>
              </a:lnSpc>
              <a:buNone/>
            </a:pP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404976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60759" y="188640"/>
            <a:ext cx="3993357" cy="6016899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it-IT" sz="2700" b="1" dirty="0">
                <a:solidFill>
                  <a:srgbClr val="003398"/>
                </a:solidFill>
              </a:rPr>
              <a:t>Trofeo Coni Ragazzi/e (Imperia 26 giugno)</a:t>
            </a:r>
          </a:p>
          <a:p>
            <a:pPr>
              <a:buNone/>
            </a:pPr>
            <a:endParaRPr lang="it-IT" sz="16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2° posto di Gea Zaquini nel </a:t>
            </a:r>
            <a:r>
              <a:rPr lang="it-IT" sz="2000" b="1" dirty="0">
                <a:solidFill>
                  <a:srgbClr val="003398"/>
                </a:solidFill>
              </a:rPr>
              <a:t>Tetrathlon C</a:t>
            </a:r>
            <a:r>
              <a:rPr lang="it-IT" sz="2000" dirty="0">
                <a:solidFill>
                  <a:srgbClr val="003398"/>
                </a:solidFill>
              </a:rPr>
              <a:t> con 2456 punti (60hs 10”28’ / 600mt 1:57.33 / lungo mt. 3,92 / peso mt.6,98)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3° posto per la classifica a squadra delle Ragazze composta da Gea Zaquini, Elisa Previato, Giorgia Bortolotti, Emma Tersigni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3° posto per Jacopo Pasqua nel </a:t>
            </a:r>
            <a:r>
              <a:rPr lang="it-IT" sz="2000" b="1" dirty="0">
                <a:solidFill>
                  <a:srgbClr val="003398"/>
                </a:solidFill>
              </a:rPr>
              <a:t>Tetrathlon C</a:t>
            </a:r>
            <a:r>
              <a:rPr lang="it-IT" sz="2000" dirty="0">
                <a:solidFill>
                  <a:srgbClr val="003398"/>
                </a:solidFill>
              </a:rPr>
              <a:t> con 2211 punti (60hs 10”29’  / 600mt 1:55.91 / lungo mt. 4,67 / peso mt. 9,78)</a:t>
            </a:r>
          </a:p>
          <a:p>
            <a:pPr>
              <a:buNone/>
            </a:pPr>
            <a:endParaRPr lang="it-IT" sz="1600" dirty="0"/>
          </a:p>
          <a:p>
            <a:endParaRPr lang="it-IT" sz="1600" dirty="0"/>
          </a:p>
          <a:p>
            <a:pPr>
              <a:buNone/>
            </a:pPr>
            <a:endParaRPr lang="it-IT" sz="1600" dirty="0"/>
          </a:p>
        </p:txBody>
      </p:sp>
      <p:pic>
        <p:nvPicPr>
          <p:cNvPr id="2" name="Immagine 1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38048E2F-E851-567D-DC64-8D3349707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936" r="22989" b="1"/>
          <a:stretch/>
        </p:blipFill>
        <p:spPr>
          <a:xfrm>
            <a:off x="4474766" y="1"/>
            <a:ext cx="4669234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79512" y="260648"/>
            <a:ext cx="4229624" cy="57766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it-IT" sz="2700" b="1" dirty="0">
                <a:solidFill>
                  <a:srgbClr val="003398"/>
                </a:solidFill>
              </a:rPr>
              <a:t>Campionati Regionali Individuali Ragazze/i (La Spezia 01 Ottobre)</a:t>
            </a:r>
          </a:p>
          <a:p>
            <a:pPr>
              <a:lnSpc>
                <a:spcPct val="90000"/>
              </a:lnSpc>
              <a:buNone/>
            </a:pPr>
            <a:endParaRPr lang="it-IT" sz="16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1° posto nei 60hs di Bacigalupi Tommaso in 10”54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2° posto 60 metri di Davide Schenone in 8”22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3° posto per Mattia Morale nel Vortex  con mt. 36,48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1° posto per la staffetta 4x100 con Filippo Lastrego, Tommaso Bacigalupi, Elia Pedemonte e Davide Schenone in 55”75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4° posto nei 60hs di Elia Pedemonte in 10”81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003398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it-IT" sz="1600" dirty="0"/>
          </a:p>
          <a:p>
            <a:pPr>
              <a:lnSpc>
                <a:spcPct val="90000"/>
              </a:lnSpc>
            </a:pPr>
            <a:endParaRPr lang="it-IT" sz="1600" dirty="0"/>
          </a:p>
          <a:p>
            <a:pPr>
              <a:lnSpc>
                <a:spcPct val="90000"/>
              </a:lnSpc>
              <a:buNone/>
            </a:pPr>
            <a:endParaRPr lang="it-IT" sz="1600" dirty="0"/>
          </a:p>
        </p:txBody>
      </p:sp>
      <p:pic>
        <p:nvPicPr>
          <p:cNvPr id="2" name="Immagine 1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6297E330-59D6-B16C-DB03-20BB20B3B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583" r="22636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79029" y="404664"/>
            <a:ext cx="4451040" cy="63367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it-IT" sz="1300" dirty="0"/>
              <a:t>    </a:t>
            </a:r>
            <a:r>
              <a:rPr lang="it-IT" sz="2500" b="1" dirty="0">
                <a:solidFill>
                  <a:srgbClr val="003398"/>
                </a:solidFill>
              </a:rPr>
              <a:t>Campionati Regionali Individuali Ragazze/i (La Spezia 01 Ottobre)</a:t>
            </a:r>
          </a:p>
          <a:p>
            <a:pPr>
              <a:lnSpc>
                <a:spcPct val="90000"/>
              </a:lnSpc>
              <a:buNone/>
            </a:pPr>
            <a:endParaRPr lang="it-IT" sz="13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Doppietta nei 60 Hs ragazze: 1° posto di Emma Tersigni in 10”73 e 2° posto di Gea Zaquini in 10”74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Doppietta nei 1000 metri ragazze: 1° posto di Veronica Meniconi in 3:23.87 e 2° posto di Rebecca Meniconi in 3:24.33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1° posto di Sophie Barbieri nel lancio del peso (mt. 9,56)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2° posto di Sophie Barbieri nel salto in lungo (mt. 4,29)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3° posto di Emma Tersigni nei 60 metri (8”98)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1° posto della staffetta 4x100 con Isabel Vaccino, Gea Zaquini, Veronica e Rebecca Meniconi in 57”97</a:t>
            </a:r>
          </a:p>
          <a:p>
            <a:pPr>
              <a:lnSpc>
                <a:spcPct val="90000"/>
              </a:lnSpc>
              <a:buNone/>
            </a:pPr>
            <a:endParaRPr lang="it-IT" sz="1300" dirty="0"/>
          </a:p>
          <a:p>
            <a:pPr>
              <a:lnSpc>
                <a:spcPct val="90000"/>
              </a:lnSpc>
            </a:pPr>
            <a:endParaRPr lang="it-IT" sz="1300" dirty="0"/>
          </a:p>
          <a:p>
            <a:pPr>
              <a:lnSpc>
                <a:spcPct val="90000"/>
              </a:lnSpc>
              <a:buNone/>
            </a:pPr>
            <a:endParaRPr lang="it-IT" sz="130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4DE8B484-DBBB-C4B0-8080-EB3451A27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770" r="24823"/>
          <a:stretch/>
        </p:blipFill>
        <p:spPr>
          <a:xfrm>
            <a:off x="4795361" y="10"/>
            <a:ext cx="4334913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42340" y="713128"/>
            <a:ext cx="801649" cy="2126625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4130488718"/>
              </p:ext>
            </p:extLst>
          </p:nvPr>
        </p:nvGraphicFramePr>
        <p:xfrm>
          <a:off x="179512" y="1052736"/>
          <a:ext cx="874846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59216" cy="936104"/>
          </a:xfrm>
        </p:spPr>
        <p:txBody>
          <a:bodyPr>
            <a:noAutofit/>
          </a:bodyPr>
          <a:lstStyle/>
          <a:p>
            <a:r>
              <a:rPr lang="it-IT" sz="2800" b="1" dirty="0"/>
              <a:t>Organigramma Tecnici Atletica Universale don  Bosco Universale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solidFill>
                  <a:srgbClr val="003398"/>
                </a:solidFill>
              </a:rPr>
              <a:t>Premiazione Atleti 2022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3398"/>
                </a:solidFill>
              </a:rPr>
              <a:t>RISULTATI  DELLA STAGIONE  2022  A  LIVELLO   REGIONALE </a:t>
            </a:r>
          </a:p>
          <a:p>
            <a:pPr marL="0" indent="0">
              <a:buNone/>
            </a:pPr>
            <a:endParaRPr lang="it-IT" dirty="0">
              <a:solidFill>
                <a:srgbClr val="003398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3398"/>
                </a:solidFill>
              </a:rPr>
              <a:t>RISULTATI  A  LIVELLO  NAZIONALE</a:t>
            </a:r>
          </a:p>
          <a:p>
            <a:pPr marL="0" indent="0">
              <a:buNone/>
            </a:pPr>
            <a:endParaRPr lang="it-IT" dirty="0">
              <a:solidFill>
                <a:srgbClr val="003398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3398"/>
                </a:solidFill>
              </a:rPr>
              <a:t>RECORD  SOCIALI</a:t>
            </a:r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768752" cy="752326"/>
          </a:xfrm>
        </p:spPr>
        <p:txBody>
          <a:bodyPr/>
          <a:lstStyle/>
          <a:p>
            <a:r>
              <a:rPr lang="it-IT" sz="3600" b="1" dirty="0">
                <a:solidFill>
                  <a:srgbClr val="003398"/>
                </a:solidFill>
              </a:rPr>
              <a:t>Attività sportiva 2022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87041"/>
            <a:ext cx="8229600" cy="81151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2400" b="1" dirty="0">
                <a:solidFill>
                  <a:srgbClr val="003398"/>
                </a:solidFill>
              </a:rPr>
              <a:t>Atleti che il prossimo anno passano alle società collegate: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400" dirty="0" err="1">
                <a:solidFill>
                  <a:srgbClr val="003398"/>
                </a:solidFill>
              </a:rPr>
              <a:t>Zetti</a:t>
            </a:r>
            <a:r>
              <a:rPr lang="it-IT" sz="2400" dirty="0">
                <a:solidFill>
                  <a:srgbClr val="003398"/>
                </a:solidFill>
              </a:rPr>
              <a:t> Leonardo</a:t>
            </a:r>
          </a:p>
          <a:p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539552" y="1340768"/>
            <a:ext cx="8229600" cy="135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611560" y="3128985"/>
            <a:ext cx="3960440" cy="3408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400" b="1" i="0" u="none" strike="noStrike" kern="1200" cap="none" spc="0" normalizeH="0" noProof="0" dirty="0">
              <a:ln>
                <a:noFill/>
              </a:ln>
              <a:solidFill>
                <a:srgbClr val="00339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2400" baseline="0" dirty="0">
                <a:solidFill>
                  <a:srgbClr val="003398"/>
                </a:solidFill>
              </a:rPr>
              <a:t>Davide Schenone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Mattia Morali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2400" baseline="0" dirty="0">
                <a:solidFill>
                  <a:srgbClr val="003398"/>
                </a:solidFill>
              </a:rPr>
              <a:t>Isabel Vaccino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Elisa Previato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2400" dirty="0">
                <a:solidFill>
                  <a:srgbClr val="003398"/>
                </a:solidFill>
              </a:rPr>
              <a:t>Diego Duregato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45E5FE87-B4D1-AB36-1E36-AC1F8521B2C6}"/>
              </a:ext>
            </a:extLst>
          </p:cNvPr>
          <p:cNvSpPr txBox="1">
            <a:spLocks/>
          </p:cNvSpPr>
          <p:nvPr/>
        </p:nvSpPr>
        <p:spPr>
          <a:xfrm>
            <a:off x="4932040" y="3369655"/>
            <a:ext cx="3960440" cy="3408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2400" dirty="0">
                <a:solidFill>
                  <a:srgbClr val="003398"/>
                </a:solidFill>
              </a:rPr>
              <a:t>Giorgia Bortolotti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2400" dirty="0">
                <a:solidFill>
                  <a:srgbClr val="003398"/>
                </a:solidFill>
              </a:rPr>
              <a:t>Zacarias Jordan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Jacopo Pasqua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2400" dirty="0">
                <a:solidFill>
                  <a:srgbClr val="003398"/>
                </a:solidFill>
              </a:rPr>
              <a:t>Elia Pedemonte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2400" dirty="0">
                <a:solidFill>
                  <a:srgbClr val="003398"/>
                </a:solidFill>
              </a:rPr>
              <a:t>Filippo Lastrego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it-IT" sz="2400" dirty="0">
                <a:solidFill>
                  <a:srgbClr val="003398"/>
                </a:solidFill>
              </a:rPr>
              <a:t>Margherita Lagorio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99AF351-6EFC-C323-BB4C-414E5748975A}"/>
              </a:ext>
            </a:extLst>
          </p:cNvPr>
          <p:cNvSpPr txBox="1">
            <a:spLocks/>
          </p:cNvSpPr>
          <p:nvPr/>
        </p:nvSpPr>
        <p:spPr>
          <a:xfrm>
            <a:off x="827584" y="2445669"/>
            <a:ext cx="6840760" cy="622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Atleti che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 sono distinti nell’arco dell’anno 2022: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12168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b="1" dirty="0">
                <a:solidFill>
                  <a:srgbClr val="003398"/>
                </a:solidFill>
              </a:rPr>
              <a:t>Tommaso Bacigalupi</a:t>
            </a:r>
            <a:br>
              <a:rPr lang="it-IT" sz="2700" dirty="0"/>
            </a:br>
            <a:r>
              <a:rPr lang="it-IT" sz="2700" dirty="0">
                <a:solidFill>
                  <a:srgbClr val="003398"/>
                </a:solidFill>
              </a:rPr>
              <a:t>60 HS 9"89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F4FD1-8B97-215B-06E6-6ABDCFD68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56" y="1484784"/>
            <a:ext cx="7560840" cy="5044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755576" y="44624"/>
            <a:ext cx="7725544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it-IT" sz="13300" b="1" dirty="0">
                <a:solidFill>
                  <a:srgbClr val="003398"/>
                </a:solidFill>
                <a:latin typeface="+mj-lt"/>
                <a:ea typeface="+mj-ea"/>
                <a:cs typeface="+mj-cs"/>
              </a:rPr>
              <a:t>Gea Zaquini</a:t>
            </a:r>
            <a:br>
              <a:rPr kumimoji="0" lang="it-IT" sz="133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60 HS</a:t>
            </a:r>
            <a:r>
              <a:rPr kumimoji="0" lang="it-IT" sz="9600" b="0" i="0" u="none" strike="noStrike" kern="1200" cap="none" spc="0" normalizeH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10”28</a:t>
            </a:r>
            <a:r>
              <a:rPr lang="it-IT" sz="9600" dirty="0">
                <a:solidFill>
                  <a:srgbClr val="003398"/>
                </a:solidFill>
                <a:latin typeface="+mj-lt"/>
                <a:ea typeface="+mj-ea"/>
                <a:cs typeface="+mj-cs"/>
              </a:rPr>
              <a:t> / </a:t>
            </a:r>
            <a:r>
              <a:rPr kumimoji="0" lang="it-IT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Tetrathlon</a:t>
            </a:r>
            <a:r>
              <a:rPr kumimoji="0" lang="it-IT" sz="9600" b="0" i="0" u="none" strike="noStrike" kern="1200" cap="none" spc="0" normalizeH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punti 2456</a:t>
            </a: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C:\Users\MazzaG\Desktop\IMG-20221001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994839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8690" y="470135"/>
            <a:ext cx="2503190" cy="1119659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3398"/>
                </a:solidFill>
              </a:rPr>
              <a:t>Gare 2022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700808"/>
            <a:ext cx="4248472" cy="468052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CDS Cross Ronco Scrivia</a:t>
            </a:r>
          </a:p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Meeting Boissano/Celle/Savona/La Spezia</a:t>
            </a:r>
          </a:p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Meeting Herculis (Francia)</a:t>
            </a:r>
          </a:p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CDS Società su pista Ragazzi/e </a:t>
            </a:r>
          </a:p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CDS Società su pista Cadetti/e </a:t>
            </a:r>
          </a:p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Campionati Italiani su Pista Allievi/e (Milano)</a:t>
            </a:r>
          </a:p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Rappresentativa Nazionale Cadette (Parma)</a:t>
            </a:r>
          </a:p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Rappresentativa Nazionale Cadette (Caorle)</a:t>
            </a:r>
          </a:p>
          <a:p>
            <a:pPr>
              <a:lnSpc>
                <a:spcPct val="90000"/>
              </a:lnSpc>
              <a:buClr>
                <a:srgbClr val="003398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Campionati Regionali Ragazzi/e - Cadetti/e - Allievi/e</a:t>
            </a:r>
          </a:p>
          <a:p>
            <a:pPr>
              <a:lnSpc>
                <a:spcPct val="90000"/>
              </a:lnSpc>
              <a:buNone/>
            </a:pPr>
            <a:r>
              <a:rPr lang="it-IT" sz="1600" dirty="0"/>
              <a:t> </a:t>
            </a:r>
          </a:p>
          <a:p>
            <a:pPr>
              <a:lnSpc>
                <a:spcPct val="90000"/>
              </a:lnSpc>
            </a:pPr>
            <a:endParaRPr lang="it-IT" sz="1600" dirty="0"/>
          </a:p>
          <a:p>
            <a:pPr>
              <a:lnSpc>
                <a:spcPct val="90000"/>
              </a:lnSpc>
            </a:pPr>
            <a:endParaRPr lang="it-IT" sz="1600" dirty="0"/>
          </a:p>
        </p:txBody>
      </p:sp>
      <p:pic>
        <p:nvPicPr>
          <p:cNvPr id="4" name="Immagine 3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ED11AD05-2332-F480-2926-D9EBE1A01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020" r="24072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b="1" dirty="0">
                <a:solidFill>
                  <a:srgbClr val="003398"/>
                </a:solidFill>
              </a:rPr>
              <a:t>Emma Tersigni</a:t>
            </a:r>
            <a:br>
              <a:rPr lang="it-IT" sz="2700" dirty="0">
                <a:solidFill>
                  <a:srgbClr val="003398"/>
                </a:solidFill>
              </a:rPr>
            </a:br>
            <a:r>
              <a:rPr lang="it-IT" sz="2700" dirty="0">
                <a:solidFill>
                  <a:srgbClr val="003398"/>
                </a:solidFill>
              </a:rPr>
              <a:t>60 HS 10”20’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0F8E3-3E15-D792-B96D-C5C8656BD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0" y="1556792"/>
            <a:ext cx="7276820" cy="48464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67544" y="188640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13300" b="1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Rebecca Meniconi</a:t>
            </a:r>
            <a:br>
              <a:rPr kumimoji="0" lang="it-IT" sz="133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1000 Metri in 3:21.63</a:t>
            </a:r>
            <a:b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600 Metri in 1:51.99 </a:t>
            </a:r>
            <a:b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it-IT" sz="13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MazzaG\Desktop\Foto_Mirko\spezia\IMG_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5"/>
            <a:ext cx="7488832" cy="4996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11826"/>
            <a:ext cx="8229600" cy="1777014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b="1" dirty="0">
                <a:solidFill>
                  <a:srgbClr val="003398"/>
                </a:solidFill>
              </a:rPr>
              <a:t>Veronica Meniconi</a:t>
            </a:r>
            <a:br>
              <a:rPr lang="it-IT" dirty="0">
                <a:solidFill>
                  <a:srgbClr val="003398"/>
                </a:solidFill>
              </a:rPr>
            </a:br>
            <a:r>
              <a:rPr lang="it-IT" sz="2700" dirty="0">
                <a:solidFill>
                  <a:srgbClr val="003398"/>
                </a:solidFill>
              </a:rPr>
              <a:t>1000 Metri in 3:17.24</a:t>
            </a:r>
            <a:br>
              <a:rPr lang="it-IT" sz="2700" dirty="0">
                <a:solidFill>
                  <a:srgbClr val="003398"/>
                </a:solidFill>
              </a:rPr>
            </a:br>
            <a:r>
              <a:rPr lang="it-IT" sz="2700" dirty="0">
                <a:solidFill>
                  <a:srgbClr val="003398"/>
                </a:solidFill>
              </a:rPr>
              <a:t>600 Metri in 1:49.30 / Salto in Lungo mt. 4,43</a:t>
            </a:r>
            <a:br>
              <a:rPr lang="it-IT" sz="2700" dirty="0">
                <a:solidFill>
                  <a:srgbClr val="003398"/>
                </a:solidFill>
              </a:rPr>
            </a:br>
            <a:r>
              <a:rPr lang="it-IT" sz="2700" dirty="0">
                <a:solidFill>
                  <a:srgbClr val="003398"/>
                </a:solidFill>
              </a:rPr>
              <a:t>MPR Tetrathlon</a:t>
            </a:r>
            <a:r>
              <a:rPr lang="it-IT" sz="2000" dirty="0">
                <a:solidFill>
                  <a:srgbClr val="003398"/>
                </a:solidFill>
              </a:rPr>
              <a:t> (60 9''11; LUNGO 4,20; peso (2)  7,26; 600 1'51''05)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5122" name="Picture 2" descr="C:\Users\MazzaG\Desktop\Foto_Mirko\spezia\IMG_0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288" y="1925369"/>
            <a:ext cx="7330112" cy="480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92021"/>
            <a:ext cx="8229600" cy="1584176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b="1" dirty="0">
                <a:solidFill>
                  <a:srgbClr val="003398"/>
                </a:solidFill>
              </a:rPr>
              <a:t>Barbieri Sophie</a:t>
            </a:r>
            <a:br>
              <a:rPr lang="it-IT" dirty="0">
                <a:solidFill>
                  <a:srgbClr val="003398"/>
                </a:solidFill>
              </a:rPr>
            </a:br>
            <a:r>
              <a:rPr lang="it-IT" sz="2700" dirty="0">
                <a:solidFill>
                  <a:srgbClr val="003398"/>
                </a:solidFill>
              </a:rPr>
              <a:t>60 Metri in 8”86’</a:t>
            </a:r>
            <a:br>
              <a:rPr lang="it-IT" sz="2700" dirty="0">
                <a:solidFill>
                  <a:srgbClr val="003398"/>
                </a:solidFill>
              </a:rPr>
            </a:br>
            <a:r>
              <a:rPr lang="it-IT" sz="2700" dirty="0">
                <a:solidFill>
                  <a:srgbClr val="003398"/>
                </a:solidFill>
              </a:rPr>
              <a:t>Salto in Lungo mt. 4,49 / Peso mt. 9,76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6146" name="Picture 2" descr="C:\Users\MazzaG\Desktop\Foto_Mirko\spezia\IMG_0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13450"/>
            <a:ext cx="7128792" cy="4752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" y="44624"/>
            <a:ext cx="8229600" cy="2016224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>
                <a:solidFill>
                  <a:srgbClr val="003398"/>
                </a:solidFill>
              </a:rPr>
              <a:t>Lorenzo </a:t>
            </a:r>
            <a:r>
              <a:rPr lang="it-IT" sz="3200" dirty="0">
                <a:solidFill>
                  <a:srgbClr val="003398"/>
                </a:solidFill>
              </a:rPr>
              <a:t>Schiavone</a:t>
            </a:r>
            <a:br>
              <a:rPr lang="it-IT" sz="3100" dirty="0">
                <a:solidFill>
                  <a:srgbClr val="003398"/>
                </a:solidFill>
              </a:rPr>
            </a:br>
            <a:r>
              <a:rPr lang="it-IT" sz="3100" dirty="0">
                <a:solidFill>
                  <a:srgbClr val="003398"/>
                </a:solidFill>
              </a:rPr>
              <a:t>Salto in Lungo mt. 5,78 / Salto Triplo mt. 11,08</a:t>
            </a:r>
            <a:br>
              <a:rPr lang="it-IT" sz="3100" dirty="0">
                <a:solidFill>
                  <a:srgbClr val="003398"/>
                </a:solidFill>
              </a:rPr>
            </a:br>
            <a:r>
              <a:rPr lang="it-IT" sz="2800" b="1" dirty="0">
                <a:solidFill>
                  <a:srgbClr val="003398"/>
                </a:solidFill>
              </a:rPr>
              <a:t> Rappresentativa Nazionale Parma nel Salto in Lungo</a:t>
            </a:r>
            <a:br>
              <a:rPr lang="it-IT" sz="2800" b="1" dirty="0">
                <a:solidFill>
                  <a:srgbClr val="003398"/>
                </a:solidFill>
              </a:rPr>
            </a:br>
            <a:r>
              <a:rPr lang="it-IT" sz="2800" b="1" dirty="0">
                <a:solidFill>
                  <a:srgbClr val="003398"/>
                </a:solidFill>
              </a:rPr>
              <a:t>Campione Regionale Cadetti Prove Multiple (punti 2889)</a:t>
            </a:r>
            <a:br>
              <a:rPr lang="it-IT" sz="3100" dirty="0"/>
            </a:br>
            <a:endParaRPr lang="it-IT" sz="3100" dirty="0"/>
          </a:p>
        </p:txBody>
      </p:sp>
      <p:pic>
        <p:nvPicPr>
          <p:cNvPr id="7170" name="Picture 2" descr="C:\Users\MazzaG\Desktop\Foto_Mirko\Foto_2022_Mirko\IMG_8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52531"/>
            <a:ext cx="6408712" cy="42724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282154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003398"/>
                </a:solidFill>
              </a:rPr>
              <a:t>Andrea Malatesta</a:t>
            </a:r>
            <a:br>
              <a:rPr lang="it-IT" sz="3600" dirty="0">
                <a:solidFill>
                  <a:srgbClr val="003398"/>
                </a:solidFill>
              </a:rPr>
            </a:br>
            <a:r>
              <a:rPr lang="it-IT" sz="3600" dirty="0">
                <a:solidFill>
                  <a:srgbClr val="003398"/>
                </a:solidFill>
              </a:rPr>
              <a:t>Campione Ligure Allievi nel Salto in Lungo con mt. 5,64</a:t>
            </a:r>
            <a:br>
              <a:rPr lang="it-IT" sz="3600" b="1" dirty="0"/>
            </a:br>
            <a:endParaRPr lang="it-IT" sz="3600" dirty="0"/>
          </a:p>
        </p:txBody>
      </p:sp>
      <p:pic>
        <p:nvPicPr>
          <p:cNvPr id="8194" name="Picture 2" descr="C:\Users\MazzaG\Desktop\Foto_Mirko\Gare_cad_2021\20210523_174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576952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6501" y="332656"/>
            <a:ext cx="4053136" cy="1772816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sz="3200" dirty="0">
                <a:solidFill>
                  <a:srgbClr val="003398"/>
                </a:solidFill>
              </a:rPr>
              <a:t>Adele Carosio</a:t>
            </a:r>
            <a:br>
              <a:rPr lang="it-IT" sz="3100" dirty="0">
                <a:solidFill>
                  <a:srgbClr val="003398"/>
                </a:solidFill>
              </a:rPr>
            </a:br>
            <a:r>
              <a:rPr lang="it-IT" sz="3100" dirty="0">
                <a:solidFill>
                  <a:srgbClr val="003398"/>
                </a:solidFill>
              </a:rPr>
              <a:t>80 Metri 10”68</a:t>
            </a:r>
            <a:br>
              <a:rPr lang="it-IT" sz="3100" dirty="0">
                <a:solidFill>
                  <a:srgbClr val="003398"/>
                </a:solidFill>
              </a:rPr>
            </a:br>
            <a:r>
              <a:rPr lang="it-IT" sz="3200" b="1" dirty="0"/>
              <a:t> </a:t>
            </a:r>
            <a:br>
              <a:rPr lang="it-IT" sz="3100" dirty="0"/>
            </a:br>
            <a:br>
              <a:rPr lang="it-IT" sz="3100" dirty="0"/>
            </a:br>
            <a:endParaRPr lang="it-IT" sz="3100" dirty="0"/>
          </a:p>
        </p:txBody>
      </p:sp>
      <p:pic>
        <p:nvPicPr>
          <p:cNvPr id="1026" name="Picture 2" descr="C:\Users\MazzaG\Desktop\IMG-20220606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104456" cy="6201256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499992" y="1484784"/>
            <a:ext cx="4536504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Campionessa</a:t>
            </a:r>
            <a:r>
              <a:rPr kumimoji="0" lang="it-IT" sz="3200" b="1" i="0" u="none" strike="noStrike" kern="1200" cap="none" spc="0" normalizeH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Regionale Cadette 80 Metri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7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Rappresentativa Nazionale Parma negli 80 </a:t>
            </a:r>
            <a:r>
              <a:rPr kumimoji="0" lang="it-IT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mt</a:t>
            </a:r>
            <a:r>
              <a:rPr kumimoji="0" lang="it-IT" sz="27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e 4° posto nella staffetta 4 x 100 </a:t>
            </a:r>
            <a:b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100" b="1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Rappresentativa Nazionale </a:t>
            </a:r>
            <a:r>
              <a:rPr kumimoji="0" lang="it-IT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Caorle</a:t>
            </a:r>
            <a:r>
              <a:rPr kumimoji="0" lang="it-IT" sz="3100" b="1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negli 80 </a:t>
            </a:r>
            <a:r>
              <a:rPr kumimoji="0" lang="it-IT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mt</a:t>
            </a:r>
            <a:r>
              <a:rPr kumimoji="0" lang="it-IT" sz="3100" b="1" i="0" u="none" strike="noStrike" kern="1200" cap="none" spc="0" normalizeH="0" baseline="0" noProof="0" dirty="0">
                <a:ln>
                  <a:noFill/>
                </a:ln>
                <a:solidFill>
                  <a:srgbClr val="0033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e nella staffetta 4 x 100 </a:t>
            </a:r>
            <a:br>
              <a:rPr kumimoji="0" lang="it-IT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it-IT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51304" cy="2232248"/>
          </a:xfrm>
        </p:spPr>
        <p:txBody>
          <a:bodyPr>
            <a:normAutofit fontScale="90000"/>
          </a:bodyPr>
          <a:lstStyle/>
          <a:p>
            <a:r>
              <a:rPr lang="it-IT" sz="3600" b="1" dirty="0" err="1">
                <a:solidFill>
                  <a:srgbClr val="003398"/>
                </a:solidFill>
              </a:rPr>
              <a:t>Bersanetti</a:t>
            </a:r>
            <a:r>
              <a:rPr lang="it-IT" sz="3600" b="1" dirty="0">
                <a:solidFill>
                  <a:srgbClr val="003398"/>
                </a:solidFill>
              </a:rPr>
              <a:t> Mario </a:t>
            </a:r>
            <a:br>
              <a:rPr lang="it-IT" sz="3600" dirty="0">
                <a:solidFill>
                  <a:srgbClr val="003398"/>
                </a:solidFill>
              </a:rPr>
            </a:br>
            <a:r>
              <a:rPr lang="it-IT" sz="2200" b="1" dirty="0">
                <a:solidFill>
                  <a:srgbClr val="003398"/>
                </a:solidFill>
              </a:rPr>
              <a:t>Record sociale 100 Metri 11”14’</a:t>
            </a:r>
            <a:br>
              <a:rPr lang="it-IT" sz="2200" dirty="0">
                <a:solidFill>
                  <a:srgbClr val="003398"/>
                </a:solidFill>
              </a:rPr>
            </a:br>
            <a:r>
              <a:rPr lang="it-IT" sz="2200" dirty="0">
                <a:solidFill>
                  <a:srgbClr val="003398"/>
                </a:solidFill>
              </a:rPr>
              <a:t>Rappresentativa Nazionale Brixia Meeting a Brunico nei 100 mt. e staffetta 4x100</a:t>
            </a:r>
            <a:br>
              <a:rPr lang="it-IT" sz="2200" dirty="0">
                <a:solidFill>
                  <a:srgbClr val="003398"/>
                </a:solidFill>
              </a:rPr>
            </a:br>
            <a:r>
              <a:rPr lang="it-IT" sz="2200" dirty="0">
                <a:solidFill>
                  <a:srgbClr val="003398"/>
                </a:solidFill>
              </a:rPr>
              <a:t>Partecipazione ai Campionati Italiani Allievi a Milano il 15 Giugno</a:t>
            </a:r>
            <a:br>
              <a:rPr lang="it-IT" sz="2200" dirty="0">
                <a:solidFill>
                  <a:srgbClr val="003398"/>
                </a:solidFill>
              </a:rPr>
            </a:br>
            <a:br>
              <a:rPr lang="it-IT" sz="2200" dirty="0">
                <a:solidFill>
                  <a:srgbClr val="003398"/>
                </a:solidFill>
              </a:rPr>
            </a:br>
            <a:r>
              <a:rPr lang="it-IT" sz="2700" b="1" dirty="0">
                <a:solidFill>
                  <a:srgbClr val="003398"/>
                </a:solidFill>
              </a:rPr>
              <a:t>2021 Record Cadetti  - 80 metri 9”27’ – 300 metri 36”90’</a:t>
            </a:r>
            <a:br>
              <a:rPr lang="it-IT" sz="3600" b="1" dirty="0"/>
            </a:br>
            <a:endParaRPr lang="it-IT" sz="3600" dirty="0"/>
          </a:p>
        </p:txBody>
      </p:sp>
      <p:pic>
        <p:nvPicPr>
          <p:cNvPr id="9218" name="Picture 2" descr="C:\Users\MazzaG\Desktop\Foto_Mirko\Gare_cad_2021\20210523_16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04864"/>
            <a:ext cx="7740352" cy="436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37F899FE-D8F2-3E9B-4FBE-7F574CECF28E}"/>
              </a:ext>
            </a:extLst>
          </p:cNvPr>
          <p:cNvSpPr txBox="1">
            <a:spLocks/>
          </p:cNvSpPr>
          <p:nvPr/>
        </p:nvSpPr>
        <p:spPr>
          <a:xfrm>
            <a:off x="246348" y="1196752"/>
            <a:ext cx="8651304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003398"/>
                </a:solidFill>
              </a:rPr>
              <a:t>Gli esordienti</a:t>
            </a:r>
          </a:p>
          <a:p>
            <a:r>
              <a:rPr lang="it-IT" sz="3600" dirty="0">
                <a:solidFill>
                  <a:srgbClr val="003398"/>
                </a:solidFill>
              </a:rPr>
              <a:t>Partecipazione al circuito UISP</a:t>
            </a:r>
          </a:p>
          <a:p>
            <a:r>
              <a:rPr lang="it-IT" sz="3600" dirty="0">
                <a:solidFill>
                  <a:srgbClr val="003398"/>
                </a:solidFill>
              </a:rPr>
              <a:t>L’Atletica è leggera</a:t>
            </a:r>
          </a:p>
          <a:p>
            <a:endParaRPr lang="it-IT" sz="3600" dirty="0">
              <a:solidFill>
                <a:srgbClr val="003398"/>
              </a:solidFill>
            </a:endParaRPr>
          </a:p>
          <a:p>
            <a:br>
              <a:rPr lang="it-IT" sz="3600" dirty="0">
                <a:solidFill>
                  <a:srgbClr val="003398"/>
                </a:solidFill>
              </a:rPr>
            </a:br>
            <a:r>
              <a:rPr lang="it-IT" sz="3600" dirty="0">
                <a:solidFill>
                  <a:srgbClr val="003398"/>
                </a:solidFill>
              </a:rPr>
              <a:t>Pierpaolo Patriarchi – 7 Gare</a:t>
            </a:r>
          </a:p>
          <a:p>
            <a:r>
              <a:rPr lang="it-IT" sz="3600" dirty="0">
                <a:solidFill>
                  <a:srgbClr val="003398"/>
                </a:solidFill>
              </a:rPr>
              <a:t>Giacomo Pietro Botta – 6 Gare</a:t>
            </a:r>
          </a:p>
          <a:p>
            <a:r>
              <a:rPr lang="it-IT" sz="3600" dirty="0">
                <a:solidFill>
                  <a:srgbClr val="003398"/>
                </a:solidFill>
              </a:rPr>
              <a:t>Tommaso Oldrati – 6 Gare</a:t>
            </a:r>
          </a:p>
          <a:p>
            <a:r>
              <a:rPr lang="it-IT" sz="3600" dirty="0">
                <a:solidFill>
                  <a:srgbClr val="003398"/>
                </a:solidFill>
              </a:rPr>
              <a:t>Lucas Minervini – 6 Gare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45492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B61EE536-4AEA-05AE-694D-6D3BAB8B33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818" r="8871"/>
          <a:stretch/>
        </p:blipFill>
        <p:spPr>
          <a:xfrm>
            <a:off x="20" y="10"/>
            <a:ext cx="66602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0"/>
            <a:ext cx="3777625" cy="316835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1800" dirty="0"/>
            </a:br>
            <a:br>
              <a:rPr lang="en-US" sz="1800" dirty="0"/>
            </a:br>
            <a:r>
              <a:rPr lang="en-US" sz="3600" b="1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CROSS REGIONALI -  </a:t>
            </a:r>
            <a:r>
              <a:rPr lang="en-US" sz="3600" b="1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Ronco</a:t>
            </a:r>
            <a:r>
              <a:rPr lang="en-US" sz="3600" b="1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Scrivia</a:t>
            </a:r>
            <a:r>
              <a:rPr lang="en-US" sz="3600" b="1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3600" b="1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Febbraio</a:t>
            </a:r>
            <a:b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E91EDB-3713-477E-5B3E-324EE85037D3}"/>
              </a:ext>
            </a:extLst>
          </p:cNvPr>
          <p:cNvSpPr txBox="1"/>
          <p:nvPr/>
        </p:nvSpPr>
        <p:spPr>
          <a:xfrm>
            <a:off x="5940152" y="2924944"/>
            <a:ext cx="30306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3398"/>
                </a:solidFill>
              </a:rPr>
              <a:t>C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ategoria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Ragazze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2° 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posto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Meniconi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Veronica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3°posto 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Meniconi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Rebecca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3398"/>
              </a:solidFill>
            </a:endParaRPr>
          </a:p>
          <a:p>
            <a:r>
              <a:rPr lang="en-US" sz="2000" dirty="0" err="1">
                <a:solidFill>
                  <a:srgbClr val="003398"/>
                </a:solidFill>
              </a:rPr>
              <a:t>C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ategoria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Cadetti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5° 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posto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003398"/>
                </a:solidFill>
                <a:latin typeface="+mn-lt"/>
                <a:ea typeface="+mn-ea"/>
                <a:cs typeface="+mn-cs"/>
              </a:rPr>
              <a:t>Duregato</a:t>
            </a:r>
            <a: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 Diego</a:t>
            </a:r>
            <a:br>
              <a:rPr lang="en-US" sz="20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</a:br>
            <a:br>
              <a:rPr lang="en-US" sz="1800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</a:br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AEA6CA5C-81EA-CB1F-6CEE-3BA542D1C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091" r="90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6103" y="476672"/>
            <a:ext cx="4964858" cy="1344975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CDS RAGAZZI/E - Genova - 30 Aprile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45581" y="1821647"/>
            <a:ext cx="4965379" cy="407312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solidFill>
                  <a:srgbClr val="003398"/>
                </a:solidFill>
              </a:rPr>
              <a:t>Storico primo posto regionale della squadra Ragazzi!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solidFill>
                  <a:srgbClr val="003398"/>
                </a:solidFill>
              </a:rPr>
              <a:t>Ecco i podi dei nostri ragazzi: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3° posto di Davide Schenone nei 60m (8”45)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3° posto di Vittorio Brancaccio nel lancio del peso (mt. 9,15) e 4° posto di Guglielmo Torrielli (mt. 8,58)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3° posto della staffetta 4x100 con Lorenzo Guccione, Gabriele Grandicelli, Elia Pedemonte e Davide Schenone.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4° posto di Gabriele Grandicelli nel lancio del Vortex (mt. 39,86)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6272B308-3D6A-0A60-136D-6F82397C3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091" r="90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6103" y="332656"/>
            <a:ext cx="4964858" cy="1344975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CDS RAGAZZI/E - Genova - 30 Aprile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95536" y="1700808"/>
            <a:ext cx="4965379" cy="439248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solidFill>
                  <a:srgbClr val="003398"/>
                </a:solidFill>
              </a:rPr>
              <a:t>Secondo posto regionale della squadra ragazze! Arriviamo solo secondi nonostante: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4 vittorie, 2 secondi posti e 3 terzi posti individuali su 9 gare totali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solidFill>
                  <a:srgbClr val="003398"/>
                </a:solidFill>
              </a:rPr>
              <a:t>Tantissimi podi e piazzamenti di prestigio hanno caratterizzato la giornata di Sabato 30 aprile, a Genova.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da citare la doppietta di Sophie Barbieri nel lancio del peso con mt. 9,76 e nel salto in lungo con mt. 4,45.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1° posto di Veronica Meniconi nei 1000m (3:22.02) e secondo posto nel salto in lungo (mt. 4,43)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1° posto di Emma Tersigni nei 60hs (11”02)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2° posto della staffetta 4x100 con Margherita Lagorio, Miriel Bellebuono, Isabel Vaccino e Elisa Previato</a:t>
            </a:r>
          </a:p>
          <a:p>
            <a:pPr>
              <a:lnSpc>
                <a:spcPct val="90000"/>
              </a:lnSpc>
              <a:buNone/>
            </a:pPr>
            <a:endParaRPr lang="it-IT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3634" y="3645024"/>
            <a:ext cx="2468166" cy="1548359"/>
          </a:xfrm>
        </p:spPr>
        <p:txBody>
          <a:bodyPr anchor="ctr">
            <a:normAutofit/>
          </a:bodyPr>
          <a:lstStyle/>
          <a:p>
            <a:r>
              <a:rPr lang="it-IT" sz="3200" b="1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Gare allievi/e  </a:t>
            </a:r>
          </a:p>
        </p:txBody>
      </p:sp>
      <p:pic>
        <p:nvPicPr>
          <p:cNvPr id="3" name="Immagine 2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EC048E2F-F8BB-B235-47F9-8421D7721B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4958" b="935"/>
          <a:stretch/>
        </p:blipFill>
        <p:spPr>
          <a:xfrm>
            <a:off x="20" y="-27344"/>
            <a:ext cx="9143980" cy="237622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059832" y="2348880"/>
            <a:ext cx="5976664" cy="4509109"/>
          </a:xfrm>
        </p:spPr>
        <p:txBody>
          <a:bodyPr anchor="ctr">
            <a:normAutofit fontScale="925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it-IT" sz="2200" b="1" dirty="0">
                <a:solidFill>
                  <a:srgbClr val="003398"/>
                </a:solidFill>
              </a:rPr>
              <a:t>Campionati Regionali di Società Allievi/e (Boissano 7/8 maggio):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it-IT" sz="2200" dirty="0">
                <a:solidFill>
                  <a:srgbClr val="003398"/>
                </a:solidFill>
              </a:rPr>
              <a:t>2° posto di Mario Bersanetti nei 200m (23”26)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it-IT" sz="2200" dirty="0">
                <a:solidFill>
                  <a:srgbClr val="003398"/>
                </a:solidFill>
              </a:rPr>
              <a:t>titolo regionale nel salto in lungo e personale stagionale di Andrea Malatesta (mt. 5,64)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it-IT" sz="2200" b="1" dirty="0">
                <a:solidFill>
                  <a:srgbClr val="003398"/>
                </a:solidFill>
              </a:rPr>
              <a:t>Campionati Regionali Individuali Allievi/e (Boissano 21/22 maggio):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it-IT" sz="2200" dirty="0">
                <a:solidFill>
                  <a:srgbClr val="003398"/>
                </a:solidFill>
              </a:rPr>
              <a:t>Mario Bersanetti si qualifica in batteria dei 100 mt in 11”22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it-IT" sz="2200" dirty="0">
                <a:solidFill>
                  <a:srgbClr val="003398"/>
                </a:solidFill>
              </a:rPr>
              <a:t>Nella finale si classifica al 2° posto con il personale stagionale in 11”14 che è anche record sociale Allievi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it-IT" sz="2200" dirty="0">
                <a:solidFill>
                  <a:srgbClr val="003398"/>
                </a:solidFill>
              </a:rPr>
              <a:t>Da segnalare il quarto posto di Andrea Malatesta nel salto in lungo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it-IT" sz="2200">
                <a:solidFill>
                  <a:srgbClr val="003398"/>
                </a:solidFill>
              </a:rPr>
              <a:t>Nelle </a:t>
            </a:r>
            <a:r>
              <a:rPr lang="it-IT" sz="2200" dirty="0">
                <a:solidFill>
                  <a:srgbClr val="003398"/>
                </a:solidFill>
              </a:rPr>
              <a:t>gare di contorno dei 1000m categoria Ragazze vince la nostra Meniconi Veronica con il  tempo di 3:17.24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BFA0F7A4-D183-5FE4-35B5-056E6E5CC8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4512879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086" y="1913950"/>
            <a:ext cx="3153102" cy="1342754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003398"/>
                </a:solidFill>
                <a:latin typeface="+mn-lt"/>
                <a:ea typeface="+mn-ea"/>
                <a:cs typeface="+mn-cs"/>
              </a:rPr>
              <a:t>Gare assoluti e allievi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15288" y="3337139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94137" y="3501008"/>
            <a:ext cx="4118742" cy="2980607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it-IT" sz="2000" b="1" dirty="0">
                <a:solidFill>
                  <a:srgbClr val="003398"/>
                </a:solidFill>
              </a:rPr>
              <a:t>Campionati Regionali Individuali (Genova 28 maggio)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Ottimo 5° posto nel salto in lungo con la misura di mt. 5,55 di Andrea Malatesta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Buon 7° posto per Riccardo Mangini con 11”70 nei 100m</a:t>
            </a:r>
          </a:p>
          <a:p>
            <a:pPr>
              <a:buNone/>
            </a:pPr>
            <a:r>
              <a:rPr lang="it-IT" sz="1600" dirty="0"/>
              <a:t>     </a:t>
            </a:r>
            <a:endParaRPr lang="it-IT" sz="1600" b="1" dirty="0"/>
          </a:p>
          <a:p>
            <a:pPr>
              <a:buNone/>
            </a:pPr>
            <a:endParaRPr lang="it-IT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C3ED00B4-6FC2-1A5C-2C20-654DFCAE0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6468" r="23521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0" y="692696"/>
            <a:ext cx="4464496" cy="56747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it-IT" sz="1500" dirty="0"/>
              <a:t> </a:t>
            </a:r>
            <a:r>
              <a:rPr lang="it-IT" b="1" dirty="0">
                <a:solidFill>
                  <a:srgbClr val="003398"/>
                </a:solidFill>
              </a:rPr>
              <a:t>CDS Cadetti/e (Genova 6 Giugno)</a:t>
            </a:r>
          </a:p>
          <a:p>
            <a:pPr>
              <a:lnSpc>
                <a:spcPct val="90000"/>
              </a:lnSpc>
              <a:buNone/>
            </a:pPr>
            <a:endParaRPr lang="it-IT" sz="15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Strabiliante 1°posto negli 80m con 10”81 della nostra velocista Adele Carosio e un buon 4° posto con 11”72 Giulia Frixione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1° posto della staffetta 4x100 Cadette con Alice Novellino, Giulia Frixione, Rebecca Somaschini e Adele Carosio (55”15)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Doppietta negli 80m con il 1° posto di Cristiano Idone in 10”00 e 2° posto di Athol Bruzzone in 10”28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1° posto di Leonardo Grillotti nei 100hs in 17”36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003398"/>
                </a:solidFill>
              </a:rPr>
              <a:t>2° posto della staffetta 4x100 Cadetti </a:t>
            </a:r>
          </a:p>
          <a:p>
            <a:pPr>
              <a:lnSpc>
                <a:spcPct val="90000"/>
              </a:lnSpc>
              <a:buNone/>
            </a:pPr>
            <a:endParaRPr lang="it-IT" sz="1500" dirty="0"/>
          </a:p>
          <a:p>
            <a:pPr>
              <a:lnSpc>
                <a:spcPct val="90000"/>
              </a:lnSpc>
              <a:buNone/>
            </a:pPr>
            <a:endParaRPr lang="it-IT" sz="15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0" y="332656"/>
            <a:ext cx="4932040" cy="58443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it-IT" b="1" dirty="0">
                <a:solidFill>
                  <a:srgbClr val="003398"/>
                </a:solidFill>
              </a:rPr>
              <a:t>CDS Provinciali Ragazze/i (Genova 29 maggio)</a:t>
            </a:r>
          </a:p>
          <a:p>
            <a:pPr>
              <a:lnSpc>
                <a:spcPct val="90000"/>
              </a:lnSpc>
              <a:buNone/>
            </a:pPr>
            <a:endParaRPr lang="it-IT" sz="14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1° posto di Sophie Barbieri nei 60m (8”89)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1° posto di Veronica Meniconi nei 600m (1:49.30)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Doppietta nei 60 hs: 1° posto di Gea Zaquini in 10”70 e 2° posto di Emma Tersigni in 10”76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1° posto della staffetta 4x100 con Gea Zaquini, Elisa Previato, Emma Tersigni e Sophie Barbieri (57”90)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Podio tutto Universale nell’alto con Margherita Lagorio, Ginevra Ferrando e Emma Tersigni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rgbClr val="003398"/>
                </a:solidFill>
              </a:rPr>
              <a:t>Da sottolineare con la squadra Ragazze abbiamo vinto tutte le gare in programma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3° posto per Jacopo Pasqua nei 60hs (10”54) e buon 4° posto per Carosio Giacomo Carosio (10”84)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3398"/>
                </a:solidFill>
              </a:rPr>
              <a:t>4° posto per la staffetta 4x100 Ragazzi in 1’00.50</a:t>
            </a:r>
          </a:p>
          <a:p>
            <a:pPr>
              <a:lnSpc>
                <a:spcPct val="90000"/>
              </a:lnSpc>
              <a:buNone/>
            </a:pPr>
            <a:endParaRPr lang="it-IT" sz="1400" dirty="0"/>
          </a:p>
          <a:p>
            <a:pPr>
              <a:lnSpc>
                <a:spcPct val="90000"/>
              </a:lnSpc>
            </a:pPr>
            <a:endParaRPr lang="it-IT" sz="1400" dirty="0"/>
          </a:p>
          <a:p>
            <a:pPr>
              <a:lnSpc>
                <a:spcPct val="90000"/>
              </a:lnSpc>
              <a:buNone/>
            </a:pPr>
            <a:endParaRPr lang="it-IT" sz="1400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avimento, blu&#10;&#10;Descrizione generata automaticamente">
            <a:extLst>
              <a:ext uri="{FF2B5EF4-FFF2-40B4-BE49-F238E27FC236}">
                <a16:creationId xmlns:a16="http://schemas.microsoft.com/office/drawing/2014/main" id="{AFA43482-17B0-BEAA-1C8A-4B9056E5CC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770" r="24823"/>
          <a:stretch/>
        </p:blipFill>
        <p:spPr>
          <a:xfrm>
            <a:off x="4809087" y="10"/>
            <a:ext cx="4334913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42340" y="713128"/>
            <a:ext cx="801649" cy="2126625"/>
            <a:chOff x="10918968" y="713127"/>
            <a:chExt cx="1273032" cy="25328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1699</Words>
  <Application>Microsoft Office PowerPoint</Application>
  <PresentationFormat>Presentazione su schermo (4:3)</PresentationFormat>
  <Paragraphs>183</Paragraphs>
  <Slides>28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Tema di Office</vt:lpstr>
      <vt:lpstr>STAGIONE 2022</vt:lpstr>
      <vt:lpstr>Gare 2022</vt:lpstr>
      <vt:lpstr>  CROSS REGIONALI -  Ronco Scrivia - Febbraio  </vt:lpstr>
      <vt:lpstr>CDS RAGAZZI/E - Genova - 30 Aprile</vt:lpstr>
      <vt:lpstr>CDS RAGAZZI/E - Genova - 30 Aprile</vt:lpstr>
      <vt:lpstr>Gare allievi/e  </vt:lpstr>
      <vt:lpstr>Gare assoluti e allievi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Organigramma Tecnici Atletica Universale don  Bosco Universale</vt:lpstr>
      <vt:lpstr>Premiazione Atleti 2022</vt:lpstr>
      <vt:lpstr>Attività sportiva 2022</vt:lpstr>
      <vt:lpstr>   Tommaso Bacigalupi 60 HS 9"89   </vt:lpstr>
      <vt:lpstr>Presentazione standard di PowerPoint</vt:lpstr>
      <vt:lpstr>   Emma Tersigni 60 HS 10”20’   </vt:lpstr>
      <vt:lpstr>Presentazione standard di PowerPoint</vt:lpstr>
      <vt:lpstr>   Veronica Meniconi 1000 Metri in 3:17.24 600 Metri in 1:49.30 / Salto in Lungo mt. 4,43 MPR Tetrathlon (60 9''11; LUNGO 4,20; peso (2)  7,26; 600 1'51''05)   </vt:lpstr>
      <vt:lpstr>   Barbieri Sophie 60 Metri in 8”86’ Salto in Lungo mt. 4,49 / Peso mt. 9,76   </vt:lpstr>
      <vt:lpstr> Lorenzo Schiavone Salto in Lungo mt. 5,78 / Salto Triplo mt. 11,08  Rappresentativa Nazionale Parma nel Salto in Lungo Campione Regionale Cadetti Prove Multiple (punti 2889) </vt:lpstr>
      <vt:lpstr>Andrea Malatesta Campione Ligure Allievi nel Salto in Lungo con mt. 5,64 </vt:lpstr>
      <vt:lpstr> Adele Carosio 80 Metri 10”68    </vt:lpstr>
      <vt:lpstr>Bersanetti Mario  Record sociale 100 Metri 11”14’ Rappresentativa Nazionale Brixia Meeting a Brunico nei 100 mt. e staffetta 4x100 Partecipazione ai Campionati Italiani Allievi a Milano il 15 Giugno  2021 Record Cadetti  - 80 metri 9”27’ – 300 metri 36”90’ 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gianni</dc:creator>
  <cp:lastModifiedBy>Tiziana Parodi</cp:lastModifiedBy>
  <cp:revision>495</cp:revision>
  <dcterms:created xsi:type="dcterms:W3CDTF">2013-11-09T08:26:31Z</dcterms:created>
  <dcterms:modified xsi:type="dcterms:W3CDTF">2022-12-19T13:48:35Z</dcterms:modified>
</cp:coreProperties>
</file>